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8" r:id="rId6"/>
    <p:sldId id="269" r:id="rId7"/>
    <p:sldId id="270" r:id="rId8"/>
    <p:sldId id="262" r:id="rId9"/>
    <p:sldId id="263" r:id="rId10"/>
    <p:sldId id="272" r:id="rId11"/>
    <p:sldId id="260" r:id="rId12"/>
    <p:sldId id="271" r:id="rId13"/>
    <p:sldId id="261" r:id="rId14"/>
    <p:sldId id="264" r:id="rId15"/>
    <p:sldId id="265" r:id="rId16"/>
    <p:sldId id="273" r:id="rId17"/>
    <p:sldId id="266" r:id="rId18"/>
    <p:sldId id="267"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58B55B-4FF9-4EB6-883C-D1B52ACD6B14}" v="603" dt="2023-06-20T20:48:14.4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4063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021401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065040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189333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5880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91118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3521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133042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229832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974907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6/20/2023</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516917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6/20/2023</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1805073032"/>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ircles On White Paint">
            <a:extLst>
              <a:ext uri="{FF2B5EF4-FFF2-40B4-BE49-F238E27FC236}">
                <a16:creationId xmlns:a16="http://schemas.microsoft.com/office/drawing/2014/main" id="{887A3B09-3420-E860-6D82-7C4695C9551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6250" b="6271"/>
          <a:stretch/>
        </p:blipFill>
        <p:spPr>
          <a:xfrm>
            <a:off x="20" y="1571"/>
            <a:ext cx="12191980" cy="6856429"/>
          </a:xfrm>
          <a:prstGeom prst="rect">
            <a:avLst/>
          </a:prstGeom>
        </p:spPr>
      </p:pic>
      <p:sp>
        <p:nvSpPr>
          <p:cNvPr id="11" name="Freeform: Shape 10">
            <a:extLst>
              <a:ext uri="{FF2B5EF4-FFF2-40B4-BE49-F238E27FC236}">
                <a16:creationId xmlns:a16="http://schemas.microsoft.com/office/drawing/2014/main" id="{B758B122-85A5-F4DA-C20F-E970C80F47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873"/>
            <a:ext cx="12192000" cy="6856430"/>
          </a:xfrm>
          <a:custGeom>
            <a:avLst/>
            <a:gdLst>
              <a:gd name="connsiteX0" fmla="*/ 3510283 w 12192000"/>
              <a:gd name="connsiteY0" fmla="*/ 781631 h 6856430"/>
              <a:gd name="connsiteX1" fmla="*/ 6150778 w 12192000"/>
              <a:gd name="connsiteY1" fmla="*/ 3422127 h 6856430"/>
              <a:gd name="connsiteX2" fmla="*/ 3510283 w 12192000"/>
              <a:gd name="connsiteY2" fmla="*/ 6062622 h 6856430"/>
              <a:gd name="connsiteX3" fmla="*/ 883419 w 12192000"/>
              <a:gd name="connsiteY3" fmla="*/ 3692102 h 6856430"/>
              <a:gd name="connsiteX4" fmla="*/ 881256 w 12192000"/>
              <a:gd name="connsiteY4" fmla="*/ 3649249 h 6856430"/>
              <a:gd name="connsiteX5" fmla="*/ 880589 w 12192000"/>
              <a:gd name="connsiteY5" fmla="*/ 3644882 h 6856430"/>
              <a:gd name="connsiteX6" fmla="*/ 869341 w 12192000"/>
              <a:gd name="connsiteY6" fmla="*/ 3422127 h 6856430"/>
              <a:gd name="connsiteX7" fmla="*/ 880589 w 12192000"/>
              <a:gd name="connsiteY7" fmla="*/ 3199372 h 6856430"/>
              <a:gd name="connsiteX8" fmla="*/ 881256 w 12192000"/>
              <a:gd name="connsiteY8" fmla="*/ 3195006 h 6856430"/>
              <a:gd name="connsiteX9" fmla="*/ 883419 w 12192000"/>
              <a:gd name="connsiteY9" fmla="*/ 3152151 h 6856430"/>
              <a:gd name="connsiteX10" fmla="*/ 3510283 w 12192000"/>
              <a:gd name="connsiteY10" fmla="*/ 781631 h 6856430"/>
              <a:gd name="connsiteX11" fmla="*/ 12192000 w 12192000"/>
              <a:gd name="connsiteY11" fmla="*/ 0 h 6856430"/>
              <a:gd name="connsiteX12" fmla="*/ 0 w 12192000"/>
              <a:gd name="connsiteY12" fmla="*/ 0 h 6856430"/>
              <a:gd name="connsiteX13" fmla="*/ 0 w 12192000"/>
              <a:gd name="connsiteY13" fmla="*/ 6856430 h 6856430"/>
              <a:gd name="connsiteX14" fmla="*/ 12192000 w 12192000"/>
              <a:gd name="connsiteY14" fmla="*/ 6856430 h 6856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6856430">
                <a:moveTo>
                  <a:pt x="3510283" y="781631"/>
                </a:moveTo>
                <a:cubicBezTo>
                  <a:pt x="4968589" y="781631"/>
                  <a:pt x="6150778" y="1963821"/>
                  <a:pt x="6150778" y="3422127"/>
                </a:cubicBezTo>
                <a:cubicBezTo>
                  <a:pt x="6150778" y="4880433"/>
                  <a:pt x="4968589" y="6062622"/>
                  <a:pt x="3510283" y="6062622"/>
                </a:cubicBezTo>
                <a:cubicBezTo>
                  <a:pt x="2143121" y="6062622"/>
                  <a:pt x="1018639" y="5023588"/>
                  <a:pt x="883419" y="3692102"/>
                </a:cubicBezTo>
                <a:lnTo>
                  <a:pt x="881256" y="3649249"/>
                </a:lnTo>
                <a:lnTo>
                  <a:pt x="880589" y="3644882"/>
                </a:lnTo>
                <a:cubicBezTo>
                  <a:pt x="873151" y="3571642"/>
                  <a:pt x="869341" y="3497330"/>
                  <a:pt x="869341" y="3422127"/>
                </a:cubicBezTo>
                <a:cubicBezTo>
                  <a:pt x="869341" y="3346925"/>
                  <a:pt x="873151" y="3272612"/>
                  <a:pt x="880589" y="3199372"/>
                </a:cubicBezTo>
                <a:lnTo>
                  <a:pt x="881256" y="3195006"/>
                </a:lnTo>
                <a:lnTo>
                  <a:pt x="883419" y="3152151"/>
                </a:lnTo>
                <a:cubicBezTo>
                  <a:pt x="1018639" y="1820665"/>
                  <a:pt x="2143121" y="781631"/>
                  <a:pt x="3510283" y="781631"/>
                </a:cubicBezTo>
                <a:close/>
                <a:moveTo>
                  <a:pt x="12192000" y="0"/>
                </a:moveTo>
                <a:lnTo>
                  <a:pt x="0" y="0"/>
                </a:lnTo>
                <a:lnTo>
                  <a:pt x="0" y="6856430"/>
                </a:lnTo>
                <a:lnTo>
                  <a:pt x="12192000" y="6856430"/>
                </a:lnTo>
                <a:close/>
              </a:path>
            </a:pathLst>
          </a:custGeom>
          <a:gradFill>
            <a:gsLst>
              <a:gs pos="0">
                <a:schemeClr val="accent1">
                  <a:lumMod val="60000"/>
                  <a:lumOff val="40000"/>
                  <a:alpha val="500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38527" y="2224268"/>
            <a:ext cx="5395450" cy="1450308"/>
          </a:xfrm>
        </p:spPr>
        <p:txBody>
          <a:bodyPr anchor="b">
            <a:noAutofit/>
          </a:bodyPr>
          <a:lstStyle/>
          <a:p>
            <a:pPr algn="ctr"/>
            <a:r>
              <a:rPr lang="en-US" sz="4400" dirty="0">
                <a:ea typeface="Calibri Light"/>
                <a:cs typeface="Calibri Light"/>
              </a:rPr>
              <a:t>Structural Design Patterns</a:t>
            </a:r>
            <a:endParaRPr lang="en-US" sz="4400"/>
          </a:p>
        </p:txBody>
      </p:sp>
      <p:sp>
        <p:nvSpPr>
          <p:cNvPr id="3" name="Subtitle 2"/>
          <p:cNvSpPr>
            <a:spLocks noGrp="1"/>
          </p:cNvSpPr>
          <p:nvPr>
            <p:ph type="subTitle" idx="1"/>
          </p:nvPr>
        </p:nvSpPr>
        <p:spPr>
          <a:xfrm>
            <a:off x="1248321" y="4249360"/>
            <a:ext cx="3645491" cy="877585"/>
          </a:xfrm>
        </p:spPr>
        <p:txBody>
          <a:bodyPr vert="horz" lIns="91440" tIns="45720" rIns="91440" bIns="45720" rtlCol="0" anchor="t">
            <a:normAutofit/>
          </a:bodyPr>
          <a:lstStyle/>
          <a:p>
            <a:pPr algn="ctr"/>
            <a:r>
              <a:rPr lang="en-US" b="1" dirty="0">
                <a:ea typeface="Calibri"/>
                <a:cs typeface="Calibri"/>
              </a:rPr>
              <a:t>By Ravi Kumar and Anil Kumar</a:t>
            </a:r>
            <a:endParaRPr lang="en-US" b="1"/>
          </a:p>
        </p:txBody>
      </p:sp>
      <p:cxnSp>
        <p:nvCxnSpPr>
          <p:cNvPr id="13" name="Straight Connector 12">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0319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0A9FF6-EC40-B1C9-3DE2-5FDFADD40091}"/>
              </a:ext>
            </a:extLst>
          </p:cNvPr>
          <p:cNvSpPr>
            <a:spLocks noGrp="1"/>
          </p:cNvSpPr>
          <p:nvPr>
            <p:ph type="title"/>
          </p:nvPr>
        </p:nvSpPr>
        <p:spPr>
          <a:xfrm>
            <a:off x="952500" y="723900"/>
            <a:ext cx="4417522" cy="1181100"/>
          </a:xfrm>
        </p:spPr>
        <p:txBody>
          <a:bodyPr>
            <a:normAutofit/>
          </a:bodyPr>
          <a:lstStyle/>
          <a:p>
            <a:r>
              <a:rPr lang="en-US" dirty="0"/>
              <a:t>Example</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A211A62-CB37-5706-7B84-CEC04A5F547C}"/>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r>
              <a:rPr lang="en-US" dirty="0">
                <a:ea typeface="+mn-lt"/>
                <a:cs typeface="+mn-lt"/>
              </a:rPr>
              <a:t>Armies of most countries are structured as hierarchies. An army consists of several divisions; a division is a set of brigades, and a brigade consists of platoons, which can be broken down into squads. Finally, a squad is a small group of real soldiers. Orders are given at the top of the hierarchy and passed down onto each level until every soldier knows what needs to be done.</a:t>
            </a:r>
            <a:endParaRPr lang="en-US" dirty="0"/>
          </a:p>
        </p:txBody>
      </p:sp>
      <p:pic>
        <p:nvPicPr>
          <p:cNvPr id="4" name="Picture 4" descr="A picture containing text, sushi, dish, vector graphics&#10;&#10;Description automatically generated">
            <a:extLst>
              <a:ext uri="{FF2B5EF4-FFF2-40B4-BE49-F238E27FC236}">
                <a16:creationId xmlns:a16="http://schemas.microsoft.com/office/drawing/2014/main" id="{566A0EB4-F845-7736-B075-8B3E5EFC0B02}"/>
              </a:ext>
            </a:extLst>
          </p:cNvPr>
          <p:cNvPicPr>
            <a:picLocks noChangeAspect="1"/>
          </p:cNvPicPr>
          <p:nvPr/>
        </p:nvPicPr>
        <p:blipFill>
          <a:blip r:embed="rId2"/>
          <a:stretch>
            <a:fillRect/>
          </a:stretch>
        </p:blipFill>
        <p:spPr>
          <a:xfrm>
            <a:off x="5142651" y="1237046"/>
            <a:ext cx="6429165" cy="5281099"/>
          </a:xfrm>
          <a:prstGeom prst="rect">
            <a:avLst/>
          </a:prstGeom>
        </p:spPr>
      </p:pic>
    </p:spTree>
    <p:extLst>
      <p:ext uri="{BB962C8B-B14F-4D97-AF65-F5344CB8AC3E}">
        <p14:creationId xmlns:p14="http://schemas.microsoft.com/office/powerpoint/2010/main" val="1657803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9EA7E-0E75-5F2C-5473-390D2F17C571}"/>
              </a:ext>
            </a:extLst>
          </p:cNvPr>
          <p:cNvSpPr>
            <a:spLocks noGrp="1"/>
          </p:cNvSpPr>
          <p:nvPr>
            <p:ph type="title"/>
          </p:nvPr>
        </p:nvSpPr>
        <p:spPr>
          <a:xfrm>
            <a:off x="952500" y="723900"/>
            <a:ext cx="4417522" cy="1181100"/>
          </a:xfrm>
        </p:spPr>
        <p:txBody>
          <a:bodyPr>
            <a:normAutofit/>
          </a:bodyPr>
          <a:lstStyle/>
          <a:p>
            <a:r>
              <a:rPr lang="en-US" dirty="0"/>
              <a:t>Adapter Pattern</a:t>
            </a:r>
          </a:p>
        </p:txBody>
      </p:sp>
      <p:sp>
        <p:nvSpPr>
          <p:cNvPr id="7"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2C60E7-B8C6-FA5A-5B33-B15D416D499B}"/>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lnSpc>
                <a:spcPct val="110000"/>
              </a:lnSpc>
            </a:pPr>
            <a:r>
              <a:rPr lang="en-US" sz="1700" b="1">
                <a:ea typeface="+mn-lt"/>
                <a:cs typeface="+mn-lt"/>
              </a:rPr>
              <a:t>Adapter</a:t>
            </a:r>
            <a:r>
              <a:rPr lang="en-US" sz="1700">
                <a:ea typeface="+mn-lt"/>
                <a:cs typeface="+mn-lt"/>
              </a:rPr>
              <a:t> is a structural design pattern that allows objects with incompatible interfaces to collaborate.</a:t>
            </a:r>
            <a:endParaRPr lang="en-US"/>
          </a:p>
          <a:p>
            <a:pPr algn="just">
              <a:lnSpc>
                <a:spcPct val="110000"/>
              </a:lnSpc>
            </a:pPr>
            <a:r>
              <a:rPr lang="en-US" sz="1700">
                <a:ea typeface="+mn-lt"/>
                <a:cs typeface="+mn-lt"/>
              </a:rPr>
              <a:t>It acts as a bridge between two incompatible classes, making them compatible without changing their existing interfaces. </a:t>
            </a:r>
          </a:p>
          <a:p>
            <a:pPr algn="just">
              <a:lnSpc>
                <a:spcPct val="110000"/>
              </a:lnSpc>
            </a:pPr>
            <a:r>
              <a:rPr lang="en-US" sz="1700">
                <a:ea typeface="+mn-lt"/>
                <a:cs typeface="+mn-lt"/>
              </a:rPr>
              <a:t>The purpose of the Adapter pattern is to enable communication and collaboration between objects that would otherwise be unable to work together due to incompatible interfaces.</a:t>
            </a:r>
            <a:endParaRPr lang="en-US" sz="1700"/>
          </a:p>
        </p:txBody>
      </p:sp>
      <p:pic>
        <p:nvPicPr>
          <p:cNvPr id="4" name="Picture 4">
            <a:extLst>
              <a:ext uri="{FF2B5EF4-FFF2-40B4-BE49-F238E27FC236}">
                <a16:creationId xmlns:a16="http://schemas.microsoft.com/office/drawing/2014/main" id="{93AB6858-B84E-DBB3-51B2-6B438DD606F0}"/>
              </a:ext>
            </a:extLst>
          </p:cNvPr>
          <p:cNvPicPr>
            <a:picLocks noChangeAspect="1"/>
          </p:cNvPicPr>
          <p:nvPr/>
        </p:nvPicPr>
        <p:blipFill>
          <a:blip r:embed="rId2"/>
          <a:stretch>
            <a:fillRect/>
          </a:stretch>
        </p:blipFill>
        <p:spPr>
          <a:xfrm>
            <a:off x="5363875" y="1889388"/>
            <a:ext cx="6625811" cy="3706029"/>
          </a:xfrm>
          <a:prstGeom prst="rect">
            <a:avLst/>
          </a:prstGeom>
        </p:spPr>
      </p:pic>
    </p:spTree>
    <p:extLst>
      <p:ext uri="{BB962C8B-B14F-4D97-AF65-F5344CB8AC3E}">
        <p14:creationId xmlns:p14="http://schemas.microsoft.com/office/powerpoint/2010/main" val="2186848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D9161-690F-28DE-D58D-F679553CA3A6}"/>
              </a:ext>
            </a:extLst>
          </p:cNvPr>
          <p:cNvSpPr>
            <a:spLocks noGrp="1"/>
          </p:cNvSpPr>
          <p:nvPr>
            <p:ph type="title"/>
          </p:nvPr>
        </p:nvSpPr>
        <p:spPr>
          <a:xfrm>
            <a:off x="497758" y="2514754"/>
            <a:ext cx="10287000" cy="1147762"/>
          </a:xfrm>
        </p:spPr>
        <p:txBody>
          <a:bodyPr/>
          <a:lstStyle/>
          <a:p>
            <a:r>
              <a:rPr lang="en-US" dirty="0"/>
              <a:t>Structure</a:t>
            </a:r>
          </a:p>
        </p:txBody>
      </p:sp>
      <p:pic>
        <p:nvPicPr>
          <p:cNvPr id="4" name="Picture 4" descr="Diagram&#10;&#10;Description automatically generated">
            <a:extLst>
              <a:ext uri="{FF2B5EF4-FFF2-40B4-BE49-F238E27FC236}">
                <a16:creationId xmlns:a16="http://schemas.microsoft.com/office/drawing/2014/main" id="{E27FAEE3-72E4-C010-A0D7-8DA57A78DF22}"/>
              </a:ext>
            </a:extLst>
          </p:cNvPr>
          <p:cNvPicPr>
            <a:picLocks noGrp="1" noChangeAspect="1"/>
          </p:cNvPicPr>
          <p:nvPr>
            <p:ph idx="1"/>
          </p:nvPr>
        </p:nvPicPr>
        <p:blipFill>
          <a:blip r:embed="rId2"/>
          <a:stretch>
            <a:fillRect/>
          </a:stretch>
        </p:blipFill>
        <p:spPr>
          <a:xfrm>
            <a:off x="2498413" y="734685"/>
            <a:ext cx="9596470" cy="5292061"/>
          </a:xfrm>
        </p:spPr>
      </p:pic>
    </p:spTree>
    <p:extLst>
      <p:ext uri="{BB962C8B-B14F-4D97-AF65-F5344CB8AC3E}">
        <p14:creationId xmlns:p14="http://schemas.microsoft.com/office/powerpoint/2010/main" val="5805984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07D3-EB89-4B62-5C8A-014BB0B2B011}"/>
              </a:ext>
            </a:extLst>
          </p:cNvPr>
          <p:cNvSpPr>
            <a:spLocks noGrp="1"/>
          </p:cNvSpPr>
          <p:nvPr>
            <p:ph type="title"/>
          </p:nvPr>
        </p:nvSpPr>
        <p:spPr>
          <a:xfrm>
            <a:off x="399435" y="5120301"/>
            <a:ext cx="2150804" cy="815924"/>
          </a:xfrm>
        </p:spPr>
        <p:txBody>
          <a:bodyPr>
            <a:normAutofit fontScale="90000"/>
          </a:bodyPr>
          <a:lstStyle/>
          <a:p>
            <a:r>
              <a:rPr lang="en-US" sz="3100" err="1"/>
              <a:t>ExAMplE</a:t>
            </a:r>
            <a:br>
              <a:rPr lang="en-US" dirty="0"/>
            </a:br>
            <a:br>
              <a:rPr lang="en-US" dirty="0"/>
            </a:br>
            <a:r>
              <a:rPr lang="en-US" dirty="0"/>
              <a:t>Problem </a:t>
            </a:r>
            <a:br>
              <a:rPr lang="en-US" dirty="0"/>
            </a:br>
            <a:br>
              <a:rPr lang="en-US" dirty="0"/>
            </a:br>
            <a:br>
              <a:rPr lang="en-US" dirty="0"/>
            </a:br>
            <a:br>
              <a:rPr lang="en-US" dirty="0"/>
            </a:br>
            <a:br>
              <a:rPr lang="en-US" dirty="0"/>
            </a:br>
            <a:br>
              <a:rPr lang="en-US" dirty="0"/>
            </a:br>
            <a:br>
              <a:rPr lang="en-US" dirty="0"/>
            </a:br>
            <a:r>
              <a:rPr lang="en-US" dirty="0"/>
              <a:t>Solution</a:t>
            </a:r>
            <a:br>
              <a:rPr lang="en-US" dirty="0"/>
            </a:br>
            <a:endParaRPr lang="en-US" dirty="0"/>
          </a:p>
        </p:txBody>
      </p:sp>
      <p:pic>
        <p:nvPicPr>
          <p:cNvPr id="5" name="Picture 5" descr="A picture containing diagram&#10;&#10;Description automatically generated">
            <a:extLst>
              <a:ext uri="{FF2B5EF4-FFF2-40B4-BE49-F238E27FC236}">
                <a16:creationId xmlns:a16="http://schemas.microsoft.com/office/drawing/2014/main" id="{9B02AED1-D86C-1F35-54CE-3BBE082F4D39}"/>
              </a:ext>
            </a:extLst>
          </p:cNvPr>
          <p:cNvPicPr>
            <a:picLocks noChangeAspect="1"/>
          </p:cNvPicPr>
          <p:nvPr/>
        </p:nvPicPr>
        <p:blipFill>
          <a:blip r:embed="rId2"/>
          <a:stretch>
            <a:fillRect/>
          </a:stretch>
        </p:blipFill>
        <p:spPr>
          <a:xfrm>
            <a:off x="3507658" y="3186903"/>
            <a:ext cx="6467166" cy="3864029"/>
          </a:xfrm>
          <a:prstGeom prst="rect">
            <a:avLst/>
          </a:prstGeom>
        </p:spPr>
      </p:pic>
      <p:pic>
        <p:nvPicPr>
          <p:cNvPr id="8" name="Picture 8" descr="A picture containing diagram&#10;&#10;Description automatically generated">
            <a:extLst>
              <a:ext uri="{FF2B5EF4-FFF2-40B4-BE49-F238E27FC236}">
                <a16:creationId xmlns:a16="http://schemas.microsoft.com/office/drawing/2014/main" id="{16364662-B35B-5461-B1BE-86D8954CEFE8}"/>
              </a:ext>
            </a:extLst>
          </p:cNvPr>
          <p:cNvPicPr>
            <a:picLocks noGrp="1" noChangeAspect="1"/>
          </p:cNvPicPr>
          <p:nvPr>
            <p:ph idx="1"/>
          </p:nvPr>
        </p:nvPicPr>
        <p:blipFill>
          <a:blip r:embed="rId3"/>
          <a:stretch>
            <a:fillRect/>
          </a:stretch>
        </p:blipFill>
        <p:spPr>
          <a:xfrm>
            <a:off x="3368713" y="491610"/>
            <a:ext cx="6167412" cy="2686514"/>
          </a:xfrm>
        </p:spPr>
      </p:pic>
      <p:cxnSp>
        <p:nvCxnSpPr>
          <p:cNvPr id="3" name="Straight Arrow Connector 2">
            <a:extLst>
              <a:ext uri="{FF2B5EF4-FFF2-40B4-BE49-F238E27FC236}">
                <a16:creationId xmlns:a16="http://schemas.microsoft.com/office/drawing/2014/main" id="{609EFB84-4A66-FE3D-6D38-AB5EC087C469}"/>
              </a:ext>
            </a:extLst>
          </p:cNvPr>
          <p:cNvCxnSpPr/>
          <p:nvPr/>
        </p:nvCxnSpPr>
        <p:spPr>
          <a:xfrm>
            <a:off x="145025" y="3242186"/>
            <a:ext cx="12049433" cy="4917"/>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7192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29CD64-24D3-4BC3-50AB-0A9E30FCC0CB}"/>
              </a:ext>
            </a:extLst>
          </p:cNvPr>
          <p:cNvSpPr>
            <a:spLocks noGrp="1"/>
          </p:cNvSpPr>
          <p:nvPr>
            <p:ph type="title"/>
          </p:nvPr>
        </p:nvSpPr>
        <p:spPr>
          <a:xfrm>
            <a:off x="952500" y="723900"/>
            <a:ext cx="4417522" cy="1181100"/>
          </a:xfrm>
        </p:spPr>
        <p:txBody>
          <a:bodyPr>
            <a:normAutofit/>
          </a:bodyPr>
          <a:lstStyle/>
          <a:p>
            <a:r>
              <a:rPr lang="en-US" dirty="0"/>
              <a:t>Decorator Pattern</a:t>
            </a:r>
          </a:p>
        </p:txBody>
      </p:sp>
      <p:sp>
        <p:nvSpPr>
          <p:cNvPr id="16"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2C78C15-EB3A-702D-F093-F5192EC25CC7}"/>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r>
              <a:rPr lang="en-US" b="1">
                <a:ea typeface="+mn-lt"/>
                <a:cs typeface="+mn-lt"/>
              </a:rPr>
              <a:t>Decorator</a:t>
            </a:r>
            <a:r>
              <a:rPr lang="en-US">
                <a:ea typeface="+mn-lt"/>
                <a:cs typeface="+mn-lt"/>
              </a:rPr>
              <a:t> is a structural design pattern that lets you attach new behaviors to objects by placing these objects inside special wrapper objects that contain the behaviors.</a:t>
            </a:r>
            <a:endParaRPr lang="en-US"/>
          </a:p>
          <a:p>
            <a:pPr algn="just"/>
            <a:r>
              <a:rPr lang="en-US">
                <a:ea typeface="+mn-lt"/>
                <a:cs typeface="+mn-lt"/>
              </a:rPr>
              <a:t>The purpose of the Decorator pattern is to enhance the capabilities of individual objects by wrapping them with one or more decorators that add additional features.</a:t>
            </a:r>
            <a:endParaRPr lang="en-US"/>
          </a:p>
        </p:txBody>
      </p:sp>
      <p:pic>
        <p:nvPicPr>
          <p:cNvPr id="4" name="Picture 4" descr="Calendar&#10;&#10;Description automatically generated">
            <a:extLst>
              <a:ext uri="{FF2B5EF4-FFF2-40B4-BE49-F238E27FC236}">
                <a16:creationId xmlns:a16="http://schemas.microsoft.com/office/drawing/2014/main" id="{289F4FB7-A265-05D9-45B5-BD5375DCC6FC}"/>
              </a:ext>
            </a:extLst>
          </p:cNvPr>
          <p:cNvPicPr>
            <a:picLocks noChangeAspect="1"/>
          </p:cNvPicPr>
          <p:nvPr/>
        </p:nvPicPr>
        <p:blipFill>
          <a:blip r:embed="rId2"/>
          <a:stretch>
            <a:fillRect/>
          </a:stretch>
        </p:blipFill>
        <p:spPr>
          <a:xfrm>
            <a:off x="5142651" y="1957587"/>
            <a:ext cx="6957649" cy="4331631"/>
          </a:xfrm>
          <a:prstGeom prst="rect">
            <a:avLst/>
          </a:prstGeom>
        </p:spPr>
      </p:pic>
    </p:spTree>
    <p:extLst>
      <p:ext uri="{BB962C8B-B14F-4D97-AF65-F5344CB8AC3E}">
        <p14:creationId xmlns:p14="http://schemas.microsoft.com/office/powerpoint/2010/main" val="2553804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9F880-5204-F0A6-6278-A1F08849356A}"/>
              </a:ext>
            </a:extLst>
          </p:cNvPr>
          <p:cNvSpPr>
            <a:spLocks noGrp="1"/>
          </p:cNvSpPr>
          <p:nvPr>
            <p:ph type="title"/>
          </p:nvPr>
        </p:nvSpPr>
        <p:spPr>
          <a:xfrm>
            <a:off x="288823" y="2453303"/>
            <a:ext cx="10287000" cy="1147762"/>
          </a:xfrm>
        </p:spPr>
        <p:txBody>
          <a:bodyPr/>
          <a:lstStyle/>
          <a:p>
            <a:r>
              <a:rPr lang="en-US" dirty="0"/>
              <a:t>Structure</a:t>
            </a:r>
          </a:p>
        </p:txBody>
      </p:sp>
      <p:pic>
        <p:nvPicPr>
          <p:cNvPr id="4" name="Picture 4" descr="Diagram, text&#10;&#10;Description automatically generated">
            <a:extLst>
              <a:ext uri="{FF2B5EF4-FFF2-40B4-BE49-F238E27FC236}">
                <a16:creationId xmlns:a16="http://schemas.microsoft.com/office/drawing/2014/main" id="{F7DE9A30-C578-C817-1CA4-112B886D52A9}"/>
              </a:ext>
            </a:extLst>
          </p:cNvPr>
          <p:cNvPicPr>
            <a:picLocks noGrp="1" noChangeAspect="1"/>
          </p:cNvPicPr>
          <p:nvPr>
            <p:ph idx="1"/>
          </p:nvPr>
        </p:nvPicPr>
        <p:blipFill>
          <a:blip r:embed="rId2"/>
          <a:stretch>
            <a:fillRect/>
          </a:stretch>
        </p:blipFill>
        <p:spPr>
          <a:xfrm>
            <a:off x="4140397" y="-73746"/>
            <a:ext cx="6443015" cy="7000416"/>
          </a:xfrm>
        </p:spPr>
      </p:pic>
    </p:spTree>
    <p:extLst>
      <p:ext uri="{BB962C8B-B14F-4D97-AF65-F5344CB8AC3E}">
        <p14:creationId xmlns:p14="http://schemas.microsoft.com/office/powerpoint/2010/main" val="13366786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4FE240-5938-016F-2520-130AA34AB82A}"/>
              </a:ext>
            </a:extLst>
          </p:cNvPr>
          <p:cNvSpPr>
            <a:spLocks noGrp="1"/>
          </p:cNvSpPr>
          <p:nvPr>
            <p:ph type="title"/>
          </p:nvPr>
        </p:nvSpPr>
        <p:spPr>
          <a:xfrm>
            <a:off x="952500" y="723900"/>
            <a:ext cx="4417522" cy="1181100"/>
          </a:xfrm>
        </p:spPr>
        <p:txBody>
          <a:bodyPr>
            <a:normAutofit/>
          </a:bodyPr>
          <a:lstStyle/>
          <a:p>
            <a:r>
              <a:rPr lang="en-US" dirty="0"/>
              <a:t>Example</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A35FA2-E5A9-0CC4-8AC0-25067EE5C801}"/>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r>
              <a:rPr lang="en-US">
                <a:ea typeface="+mn-lt"/>
                <a:cs typeface="+mn-lt"/>
              </a:rPr>
              <a:t>Wearing clothes is an example of using decorators. When you’re cold, you wrap yourself in a sweater. If you’re still cold with a sweater, you can wear a jacket on top. If it’s raining, you can put on a raincoat. All of these garments “extend” your basic behavior but aren’t part of you, and you can easily take off any piece of clothing whenever you don’t need it.</a:t>
            </a:r>
            <a:endParaRPr lang="en-US" dirty="0"/>
          </a:p>
        </p:txBody>
      </p:sp>
      <p:pic>
        <p:nvPicPr>
          <p:cNvPr id="4" name="Picture 4" descr="A picture containing text&#10;&#10;Description automatically generated">
            <a:extLst>
              <a:ext uri="{FF2B5EF4-FFF2-40B4-BE49-F238E27FC236}">
                <a16:creationId xmlns:a16="http://schemas.microsoft.com/office/drawing/2014/main" id="{FCE1B61C-4B90-33BC-A446-C970ACEF14C5}"/>
              </a:ext>
            </a:extLst>
          </p:cNvPr>
          <p:cNvPicPr>
            <a:picLocks noChangeAspect="1"/>
          </p:cNvPicPr>
          <p:nvPr/>
        </p:nvPicPr>
        <p:blipFill>
          <a:blip r:embed="rId2"/>
          <a:stretch>
            <a:fillRect/>
          </a:stretch>
        </p:blipFill>
        <p:spPr>
          <a:xfrm>
            <a:off x="5142650" y="1833999"/>
            <a:ext cx="6871617" cy="4111776"/>
          </a:xfrm>
          <a:prstGeom prst="rect">
            <a:avLst/>
          </a:prstGeom>
        </p:spPr>
      </p:pic>
    </p:spTree>
    <p:extLst>
      <p:ext uri="{BB962C8B-B14F-4D97-AF65-F5344CB8AC3E}">
        <p14:creationId xmlns:p14="http://schemas.microsoft.com/office/powerpoint/2010/main" val="1558080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46F71E-2D15-577A-D3AC-BEC5BD2E8A0B}"/>
              </a:ext>
            </a:extLst>
          </p:cNvPr>
          <p:cNvSpPr>
            <a:spLocks noGrp="1"/>
          </p:cNvSpPr>
          <p:nvPr>
            <p:ph type="title"/>
          </p:nvPr>
        </p:nvSpPr>
        <p:spPr>
          <a:xfrm>
            <a:off x="952500" y="723900"/>
            <a:ext cx="4417522" cy="1181100"/>
          </a:xfrm>
        </p:spPr>
        <p:txBody>
          <a:bodyPr>
            <a:normAutofit/>
          </a:bodyPr>
          <a:lstStyle/>
          <a:p>
            <a:r>
              <a:rPr lang="en-US" dirty="0"/>
              <a:t>Façade Pattern</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9E46ED-BA11-B919-082F-D11BE459EB0E}"/>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lnSpc>
                <a:spcPct val="110000"/>
              </a:lnSpc>
            </a:pPr>
            <a:r>
              <a:rPr lang="en-US" sz="1700" b="1" dirty="0">
                <a:ea typeface="+mn-lt"/>
                <a:cs typeface="+mn-lt"/>
              </a:rPr>
              <a:t>Facade</a:t>
            </a:r>
            <a:r>
              <a:rPr lang="en-US" sz="1700" dirty="0">
                <a:ea typeface="+mn-lt"/>
                <a:cs typeface="+mn-lt"/>
              </a:rPr>
              <a:t> is a structural design pattern that provides a simplified interface to a library, a framework, or any other complex set of classes.</a:t>
            </a:r>
            <a:endParaRPr lang="en-US" dirty="0"/>
          </a:p>
          <a:p>
            <a:pPr algn="just">
              <a:lnSpc>
                <a:spcPct val="110000"/>
              </a:lnSpc>
            </a:pPr>
            <a:r>
              <a:rPr lang="en-US" sz="1700" dirty="0">
                <a:ea typeface="+mn-lt"/>
                <a:cs typeface="+mn-lt"/>
              </a:rPr>
              <a:t>It acts as a high-level interface that hides the complexities of the underlying system and provides a unified interface for clients. </a:t>
            </a:r>
          </a:p>
          <a:p>
            <a:pPr algn="just">
              <a:lnSpc>
                <a:spcPct val="110000"/>
              </a:lnSpc>
            </a:pPr>
            <a:r>
              <a:rPr lang="en-US" sz="1700" dirty="0">
                <a:ea typeface="+mn-lt"/>
                <a:cs typeface="+mn-lt"/>
              </a:rPr>
              <a:t>The purpose of the Facade pattern is to simplify the usage and interaction with a complex system by providing a single entry point.</a:t>
            </a:r>
            <a:endParaRPr lang="en-US" sz="1700" dirty="0"/>
          </a:p>
        </p:txBody>
      </p:sp>
      <p:pic>
        <p:nvPicPr>
          <p:cNvPr id="4" name="Picture 4" descr="Diagram, engineering drawing&#10;&#10;Description automatically generated">
            <a:extLst>
              <a:ext uri="{FF2B5EF4-FFF2-40B4-BE49-F238E27FC236}">
                <a16:creationId xmlns:a16="http://schemas.microsoft.com/office/drawing/2014/main" id="{DB348744-E9F1-4519-4A80-C4CA731F27B5}"/>
              </a:ext>
            </a:extLst>
          </p:cNvPr>
          <p:cNvPicPr>
            <a:picLocks noChangeAspect="1"/>
          </p:cNvPicPr>
          <p:nvPr/>
        </p:nvPicPr>
        <p:blipFill>
          <a:blip r:embed="rId2"/>
          <a:stretch>
            <a:fillRect/>
          </a:stretch>
        </p:blipFill>
        <p:spPr>
          <a:xfrm>
            <a:off x="5142650" y="1638039"/>
            <a:ext cx="7129714" cy="4429954"/>
          </a:xfrm>
          <a:prstGeom prst="rect">
            <a:avLst/>
          </a:prstGeom>
        </p:spPr>
      </p:pic>
    </p:spTree>
    <p:extLst>
      <p:ext uri="{BB962C8B-B14F-4D97-AF65-F5344CB8AC3E}">
        <p14:creationId xmlns:p14="http://schemas.microsoft.com/office/powerpoint/2010/main" val="400365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B5CE1-0F39-0140-1328-A673F5736516}"/>
              </a:ext>
            </a:extLst>
          </p:cNvPr>
          <p:cNvSpPr>
            <a:spLocks noGrp="1"/>
          </p:cNvSpPr>
          <p:nvPr>
            <p:ph type="title"/>
          </p:nvPr>
        </p:nvSpPr>
        <p:spPr>
          <a:xfrm>
            <a:off x="362565" y="2748270"/>
            <a:ext cx="10287000" cy="1147762"/>
          </a:xfrm>
        </p:spPr>
        <p:txBody>
          <a:bodyPr/>
          <a:lstStyle/>
          <a:p>
            <a:r>
              <a:rPr lang="en-US" dirty="0"/>
              <a:t>Structure</a:t>
            </a:r>
          </a:p>
        </p:txBody>
      </p:sp>
      <p:pic>
        <p:nvPicPr>
          <p:cNvPr id="4" name="Picture 4" descr="Diagram&#10;&#10;Description automatically generated">
            <a:extLst>
              <a:ext uri="{FF2B5EF4-FFF2-40B4-BE49-F238E27FC236}">
                <a16:creationId xmlns:a16="http://schemas.microsoft.com/office/drawing/2014/main" id="{6B2B7BAF-9D27-C727-6392-40F39CB62BFE}"/>
              </a:ext>
            </a:extLst>
          </p:cNvPr>
          <p:cNvPicPr>
            <a:picLocks noGrp="1" noChangeAspect="1"/>
          </p:cNvPicPr>
          <p:nvPr>
            <p:ph idx="1"/>
          </p:nvPr>
        </p:nvPicPr>
        <p:blipFill>
          <a:blip r:embed="rId2"/>
          <a:stretch>
            <a:fillRect/>
          </a:stretch>
        </p:blipFill>
        <p:spPr>
          <a:xfrm>
            <a:off x="2442392" y="934062"/>
            <a:ext cx="9077021" cy="6164674"/>
          </a:xfrm>
        </p:spPr>
      </p:pic>
    </p:spTree>
    <p:extLst>
      <p:ext uri="{BB962C8B-B14F-4D97-AF65-F5344CB8AC3E}">
        <p14:creationId xmlns:p14="http://schemas.microsoft.com/office/powerpoint/2010/main" val="42726731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08DF8C-AC0E-1D26-6C68-4CAEACC67DDD}"/>
              </a:ext>
            </a:extLst>
          </p:cNvPr>
          <p:cNvSpPr>
            <a:spLocks noGrp="1"/>
          </p:cNvSpPr>
          <p:nvPr>
            <p:ph type="title"/>
          </p:nvPr>
        </p:nvSpPr>
        <p:spPr>
          <a:xfrm>
            <a:off x="952500" y="723900"/>
            <a:ext cx="4417522" cy="1181100"/>
          </a:xfrm>
        </p:spPr>
        <p:txBody>
          <a:bodyPr>
            <a:normAutofit/>
          </a:bodyPr>
          <a:lstStyle/>
          <a:p>
            <a:r>
              <a:rPr lang="en-US" dirty="0"/>
              <a:t>Example</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F07C28-51B6-FE9D-6CEE-896D115CD5A9}"/>
              </a:ext>
            </a:extLst>
          </p:cNvPr>
          <p:cNvSpPr>
            <a:spLocks noGrp="1"/>
          </p:cNvSpPr>
          <p:nvPr>
            <p:ph idx="1"/>
          </p:nvPr>
        </p:nvSpPr>
        <p:spPr>
          <a:xfrm>
            <a:off x="608371" y="2273707"/>
            <a:ext cx="3932904" cy="3890965"/>
          </a:xfrm>
        </p:spPr>
        <p:txBody>
          <a:bodyPr vert="horz" lIns="91440" tIns="45720" rIns="91440" bIns="45720" rtlCol="0" anchor="t">
            <a:normAutofit/>
          </a:bodyPr>
          <a:lstStyle/>
          <a:p>
            <a:pPr algn="just"/>
            <a:r>
              <a:rPr lang="en-US" dirty="0">
                <a:ea typeface="+mn-lt"/>
                <a:cs typeface="+mn-lt"/>
              </a:rPr>
              <a:t>When you call a shop to place a phone order, an operator is your facade to all services and departments of the shop. The operator provides you with a simple voice interface to the ordering system, payment gateways, and various delivery services.</a:t>
            </a:r>
            <a:endParaRPr lang="en-US" dirty="0"/>
          </a:p>
        </p:txBody>
      </p:sp>
      <p:pic>
        <p:nvPicPr>
          <p:cNvPr id="4" name="Picture 4" descr="A picture containing diagram&#10;&#10;Description automatically generated">
            <a:extLst>
              <a:ext uri="{FF2B5EF4-FFF2-40B4-BE49-F238E27FC236}">
                <a16:creationId xmlns:a16="http://schemas.microsoft.com/office/drawing/2014/main" id="{C4C14F35-2C8B-D752-82BC-B01C3B54AA55}"/>
              </a:ext>
            </a:extLst>
          </p:cNvPr>
          <p:cNvPicPr>
            <a:picLocks noChangeAspect="1"/>
          </p:cNvPicPr>
          <p:nvPr/>
        </p:nvPicPr>
        <p:blipFill>
          <a:blip r:embed="rId2"/>
          <a:stretch>
            <a:fillRect/>
          </a:stretch>
        </p:blipFill>
        <p:spPr>
          <a:xfrm>
            <a:off x="4540423" y="1815575"/>
            <a:ext cx="7645907" cy="3853655"/>
          </a:xfrm>
          <a:prstGeom prst="rect">
            <a:avLst/>
          </a:prstGeom>
        </p:spPr>
      </p:pic>
    </p:spTree>
    <p:extLst>
      <p:ext uri="{BB962C8B-B14F-4D97-AF65-F5344CB8AC3E}">
        <p14:creationId xmlns:p14="http://schemas.microsoft.com/office/powerpoint/2010/main" val="4075926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308286-4067-6556-0E0E-9F800F26B973}"/>
              </a:ext>
            </a:extLst>
          </p:cNvPr>
          <p:cNvPicPr>
            <a:picLocks noChangeAspect="1"/>
          </p:cNvPicPr>
          <p:nvPr/>
        </p:nvPicPr>
        <p:blipFill rotWithShape="1">
          <a:blip r:embed="rId2"/>
          <a:srcRect l="14646" r="6588" b="13"/>
          <a:stretch/>
        </p:blipFill>
        <p:spPr>
          <a:xfrm>
            <a:off x="-1" y="10"/>
            <a:ext cx="6096001" cy="6857990"/>
          </a:xfrm>
          <a:prstGeom prst="rect">
            <a:avLst/>
          </a:prstGeom>
        </p:spPr>
      </p:pic>
      <p:sp>
        <p:nvSpPr>
          <p:cNvPr id="11" name="Rectangle 10">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90026D6-1198-4CEE-B96C-7F912183F15F}"/>
              </a:ext>
            </a:extLst>
          </p:cNvPr>
          <p:cNvSpPr>
            <a:spLocks noGrp="1"/>
          </p:cNvSpPr>
          <p:nvPr>
            <p:ph idx="1"/>
          </p:nvPr>
        </p:nvSpPr>
        <p:spPr>
          <a:xfrm>
            <a:off x="6267451" y="1081548"/>
            <a:ext cx="5755438" cy="5321709"/>
          </a:xfrm>
        </p:spPr>
        <p:txBody>
          <a:bodyPr vert="horz" lIns="91440" tIns="45720" rIns="91440" bIns="45720" rtlCol="0" anchor="t">
            <a:normAutofit/>
          </a:bodyPr>
          <a:lstStyle/>
          <a:p>
            <a:pPr marL="0" indent="0" algn="just">
              <a:lnSpc>
                <a:spcPct val="110000"/>
              </a:lnSpc>
              <a:buNone/>
            </a:pPr>
            <a:r>
              <a:rPr lang="en-US" sz="2400" b="1" dirty="0">
                <a:latin typeface="Arial"/>
                <a:cs typeface="Arial"/>
              </a:rPr>
              <a:t>What are Design Patterns?</a:t>
            </a:r>
            <a:br>
              <a:rPr lang="en-US" sz="1100" dirty="0">
                <a:latin typeface="Arial"/>
                <a:cs typeface="Arial"/>
              </a:rPr>
            </a:br>
            <a:r>
              <a:rPr lang="en-US" sz="2000" b="1" dirty="0">
                <a:latin typeface="Arial"/>
                <a:cs typeface="Arial"/>
              </a:rPr>
              <a:t>Design patterns</a:t>
            </a:r>
            <a:r>
              <a:rPr lang="en-US" sz="2000" dirty="0">
                <a:latin typeface="Arial"/>
                <a:cs typeface="Arial"/>
              </a:rPr>
              <a:t> are typical solutions to commonly occurring problems in software design. They are like pre-made blueprints that you can customize to solve a recurring design problem in your code.</a:t>
            </a:r>
            <a:endParaRPr lang="en-US" sz="2000" dirty="0"/>
          </a:p>
          <a:p>
            <a:pPr marL="0" indent="0" algn="just">
              <a:lnSpc>
                <a:spcPct val="110000"/>
              </a:lnSpc>
              <a:buNone/>
            </a:pPr>
            <a:br>
              <a:rPr lang="en-US" sz="1100" dirty="0">
                <a:latin typeface="Arial"/>
                <a:cs typeface="Arial"/>
              </a:rPr>
            </a:br>
            <a:r>
              <a:rPr lang="en-US" sz="2400" b="1" dirty="0">
                <a:latin typeface="Arial"/>
                <a:cs typeface="Arial"/>
              </a:rPr>
              <a:t>Why should we learn patterns?</a:t>
            </a:r>
            <a:endParaRPr lang="en-US" sz="2400" dirty="0">
              <a:latin typeface="Trade Gothic Next Light"/>
              <a:cs typeface="Arial"/>
            </a:endParaRPr>
          </a:p>
          <a:p>
            <a:pPr marL="285750" indent="-285750" algn="just">
              <a:lnSpc>
                <a:spcPct val="110000"/>
              </a:lnSpc>
              <a:buFont typeface="Arial,Sans-Serif" panose="020B0604020202020204" pitchFamily="34" charset="0"/>
              <a:buChar char="•"/>
            </a:pPr>
            <a:r>
              <a:rPr lang="en-US" sz="2000" dirty="0">
                <a:latin typeface="Arial"/>
                <a:cs typeface="Arial"/>
              </a:rPr>
              <a:t>Design patterns define a common language that you and your teammates can use to communicate more efficiently. </a:t>
            </a:r>
          </a:p>
          <a:p>
            <a:pPr marL="285750" indent="-285750" algn="just">
              <a:lnSpc>
                <a:spcPct val="110000"/>
              </a:lnSpc>
              <a:buFont typeface="Arial,Sans-Serif" panose="020B0604020202020204" pitchFamily="34" charset="0"/>
            </a:pPr>
            <a:r>
              <a:rPr lang="en-US" sz="2000" dirty="0">
                <a:latin typeface="Arial"/>
                <a:cs typeface="Arial"/>
              </a:rPr>
              <a:t>Design patterns are a toolkit of </a:t>
            </a:r>
            <a:r>
              <a:rPr lang="en-US" sz="2000" b="1" dirty="0">
                <a:latin typeface="Arial"/>
                <a:cs typeface="Arial"/>
              </a:rPr>
              <a:t>tried and tested solutions</a:t>
            </a:r>
            <a:r>
              <a:rPr lang="en-US" sz="2000" dirty="0">
                <a:latin typeface="Arial"/>
                <a:cs typeface="Arial"/>
              </a:rPr>
              <a:t> to common problems in software design.</a:t>
            </a:r>
          </a:p>
          <a:p>
            <a:pPr marL="285750" indent="-285750" algn="just">
              <a:lnSpc>
                <a:spcPct val="110000"/>
              </a:lnSpc>
              <a:buFont typeface="Arial,Sans-Serif" panose="020B0604020202020204" pitchFamily="34" charset="0"/>
            </a:pPr>
            <a:endParaRPr lang="en-US" sz="1100">
              <a:latin typeface="Arial"/>
              <a:cs typeface="Arial"/>
            </a:endParaRPr>
          </a:p>
          <a:p>
            <a:pPr algn="just">
              <a:lnSpc>
                <a:spcPct val="110000"/>
              </a:lnSpc>
            </a:pPr>
            <a:endParaRPr lang="en-US" sz="1100"/>
          </a:p>
        </p:txBody>
      </p:sp>
      <p:sp>
        <p:nvSpPr>
          <p:cNvPr id="13" name="TextBox 12">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6161380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89DD06-D10E-E3C4-6349-72458B5CC76C}"/>
              </a:ext>
            </a:extLst>
          </p:cNvPr>
          <p:cNvSpPr>
            <a:spLocks noGrp="1"/>
          </p:cNvSpPr>
          <p:nvPr>
            <p:ph type="title"/>
          </p:nvPr>
        </p:nvSpPr>
        <p:spPr>
          <a:xfrm>
            <a:off x="792726" y="209816"/>
            <a:ext cx="4264686" cy="1092958"/>
          </a:xfrm>
        </p:spPr>
        <p:txBody>
          <a:bodyPr>
            <a:normAutofit/>
          </a:bodyPr>
          <a:lstStyle/>
          <a:p>
            <a:r>
              <a:rPr lang="en-US" dirty="0" err="1"/>
              <a:t>Coclusion</a:t>
            </a:r>
            <a:endParaRPr lang="en-US" err="1"/>
          </a:p>
        </p:txBody>
      </p:sp>
      <p:sp>
        <p:nvSpPr>
          <p:cNvPr id="18" name="Rectangle 17">
            <a:extLst>
              <a:ext uri="{FF2B5EF4-FFF2-40B4-BE49-F238E27FC236}">
                <a16:creationId xmlns:a16="http://schemas.microsoft.com/office/drawing/2014/main" id="{17A4D85E-F98A-F670-16C3-7B2B0DA3A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2D3046A-22CE-9ED8-B164-11704159CC49}"/>
              </a:ext>
            </a:extLst>
          </p:cNvPr>
          <p:cNvSpPr>
            <a:spLocks noGrp="1"/>
          </p:cNvSpPr>
          <p:nvPr>
            <p:ph idx="1"/>
          </p:nvPr>
        </p:nvSpPr>
        <p:spPr>
          <a:xfrm>
            <a:off x="534629" y="1720642"/>
            <a:ext cx="5137354" cy="3890965"/>
          </a:xfrm>
        </p:spPr>
        <p:txBody>
          <a:bodyPr vert="horz" lIns="91440" tIns="45720" rIns="91440" bIns="45720" rtlCol="0" anchor="t">
            <a:noAutofit/>
          </a:bodyPr>
          <a:lstStyle/>
          <a:p>
            <a:pPr algn="just">
              <a:lnSpc>
                <a:spcPct val="110000"/>
              </a:lnSpc>
            </a:pPr>
            <a:r>
              <a:rPr lang="en-US" dirty="0">
                <a:ea typeface="+mn-lt"/>
                <a:cs typeface="+mn-lt"/>
              </a:rPr>
              <a:t>In conclusion, structural design patterns play a crucial role in organizing classes and objects within a software system. They provide solutions to common design problems and help achieve software that is flexible, maintainable, and extensible.</a:t>
            </a:r>
            <a:endParaRPr lang="en-US"/>
          </a:p>
          <a:p>
            <a:pPr algn="just">
              <a:lnSpc>
                <a:spcPct val="110000"/>
              </a:lnSpc>
            </a:pPr>
            <a:r>
              <a:rPr lang="en-US" dirty="0">
                <a:ea typeface="+mn-lt"/>
                <a:cs typeface="+mn-lt"/>
              </a:rPr>
              <a:t>By using structural design patterns, developers can:</a:t>
            </a:r>
          </a:p>
          <a:p>
            <a:pPr algn="just">
              <a:lnSpc>
                <a:spcPct val="110000"/>
              </a:lnSpc>
              <a:buAutoNum type="arabicPeriod"/>
            </a:pPr>
            <a:r>
              <a:rPr lang="en-US" dirty="0">
                <a:ea typeface="+mn-lt"/>
                <a:cs typeface="+mn-lt"/>
              </a:rPr>
              <a:t>Promote code reusability</a:t>
            </a:r>
          </a:p>
          <a:p>
            <a:pPr algn="just">
              <a:lnSpc>
                <a:spcPct val="110000"/>
              </a:lnSpc>
              <a:buAutoNum type="arabicPeriod"/>
            </a:pPr>
            <a:r>
              <a:rPr lang="en-US" dirty="0">
                <a:ea typeface="+mn-lt"/>
                <a:cs typeface="+mn-lt"/>
              </a:rPr>
              <a:t>Simplify system complexity</a:t>
            </a:r>
          </a:p>
          <a:p>
            <a:pPr algn="just">
              <a:lnSpc>
                <a:spcPct val="110000"/>
              </a:lnSpc>
              <a:buAutoNum type="arabicPeriod"/>
            </a:pPr>
            <a:r>
              <a:rPr lang="en-US" dirty="0">
                <a:ea typeface="+mn-lt"/>
                <a:cs typeface="+mn-lt"/>
              </a:rPr>
              <a:t>Enable flexibility and extensibility</a:t>
            </a:r>
          </a:p>
          <a:p>
            <a:pPr algn="just">
              <a:lnSpc>
                <a:spcPct val="110000"/>
              </a:lnSpc>
              <a:buAutoNum type="arabicPeriod"/>
            </a:pPr>
            <a:r>
              <a:rPr lang="en-US" dirty="0">
                <a:ea typeface="+mn-lt"/>
                <a:cs typeface="+mn-lt"/>
              </a:rPr>
              <a:t>Improve code scalability</a:t>
            </a:r>
          </a:p>
          <a:p>
            <a:pPr algn="just">
              <a:lnSpc>
                <a:spcPct val="110000"/>
              </a:lnSpc>
              <a:buAutoNum type="arabicPeriod"/>
            </a:pPr>
            <a:r>
              <a:rPr lang="en-US" dirty="0">
                <a:ea typeface="+mn-lt"/>
                <a:cs typeface="+mn-lt"/>
              </a:rPr>
              <a:t>Enhance code maintainability</a:t>
            </a:r>
            <a:endParaRPr lang="en-US"/>
          </a:p>
        </p:txBody>
      </p:sp>
      <p:pic>
        <p:nvPicPr>
          <p:cNvPr id="5" name="Picture 4" descr="A network formed by white dots">
            <a:extLst>
              <a:ext uri="{FF2B5EF4-FFF2-40B4-BE49-F238E27FC236}">
                <a16:creationId xmlns:a16="http://schemas.microsoft.com/office/drawing/2014/main" id="{CEA6D251-7C62-643D-B378-2C0F2F046A95}"/>
              </a:ext>
            </a:extLst>
          </p:cNvPr>
          <p:cNvPicPr>
            <a:picLocks noChangeAspect="1"/>
          </p:cNvPicPr>
          <p:nvPr/>
        </p:nvPicPr>
        <p:blipFill rotWithShape="1">
          <a:blip r:embed="rId2"/>
          <a:srcRect l="31556" r="-1" b="-1"/>
          <a:stretch/>
        </p:blipFill>
        <p:spPr>
          <a:xfrm>
            <a:off x="6096000" y="10"/>
            <a:ext cx="6095999" cy="6857990"/>
          </a:xfrm>
          <a:prstGeom prst="rect">
            <a:avLst/>
          </a:prstGeom>
        </p:spPr>
      </p:pic>
    </p:spTree>
    <p:extLst>
      <p:ext uri="{BB962C8B-B14F-4D97-AF65-F5344CB8AC3E}">
        <p14:creationId xmlns:p14="http://schemas.microsoft.com/office/powerpoint/2010/main" val="2847736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55B278-30BB-3473-DC61-6E1D41C1BADE}"/>
              </a:ext>
            </a:extLst>
          </p:cNvPr>
          <p:cNvSpPr>
            <a:spLocks noGrp="1"/>
          </p:cNvSpPr>
          <p:nvPr>
            <p:ph type="title"/>
          </p:nvPr>
        </p:nvSpPr>
        <p:spPr>
          <a:xfrm>
            <a:off x="952500" y="812042"/>
            <a:ext cx="4264686" cy="1092958"/>
          </a:xfrm>
        </p:spPr>
        <p:txBody>
          <a:bodyPr>
            <a:normAutofit/>
          </a:bodyPr>
          <a:lstStyle/>
          <a:p>
            <a:r>
              <a:rPr lang="en-US" dirty="0"/>
              <a:t>Structural Design Pattern</a:t>
            </a:r>
          </a:p>
        </p:txBody>
      </p:sp>
      <p:sp>
        <p:nvSpPr>
          <p:cNvPr id="11" name="Rectangle 10">
            <a:extLst>
              <a:ext uri="{FF2B5EF4-FFF2-40B4-BE49-F238E27FC236}">
                <a16:creationId xmlns:a16="http://schemas.microsoft.com/office/drawing/2014/main" id="{17A4D85E-F98A-F670-16C3-7B2B0DA3A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73B25C0-D3CD-DC48-3E5B-D550A04B9A8A}"/>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lnSpc>
                <a:spcPct val="110000"/>
              </a:lnSpc>
            </a:pPr>
            <a:r>
              <a:rPr lang="en-US" sz="1500">
                <a:ea typeface="+mn-lt"/>
                <a:cs typeface="+mn-lt"/>
              </a:rPr>
              <a:t>A structural design pattern is a reusable solution that addresses the organization and relationships between classes and objects in a software system. These patterns help ensure that the components of a system are properly structured, promoting flexibility, reusability, and maintainability.</a:t>
            </a:r>
            <a:endParaRPr lang="en-US" sz="1500"/>
          </a:p>
          <a:p>
            <a:pPr algn="just">
              <a:lnSpc>
                <a:spcPct val="110000"/>
              </a:lnSpc>
            </a:pPr>
            <a:r>
              <a:rPr lang="en-US" sz="1500">
                <a:ea typeface="+mn-lt"/>
                <a:cs typeface="+mn-lt"/>
              </a:rPr>
              <a:t>Structural design patterns focus on how classes and objects are composed to form larger structures or relationships. They provide mechanisms for creating relationships between objects, allowing them to work together in a cohesive manner.</a:t>
            </a:r>
            <a:endParaRPr lang="en-US" sz="1500"/>
          </a:p>
          <a:p>
            <a:pPr marL="0" indent="0" algn="just">
              <a:lnSpc>
                <a:spcPct val="110000"/>
              </a:lnSpc>
              <a:buNone/>
            </a:pPr>
            <a:endParaRPr lang="en-US" sz="1500"/>
          </a:p>
        </p:txBody>
      </p:sp>
      <p:pic>
        <p:nvPicPr>
          <p:cNvPr id="5" name="Picture 4" descr="White puzzle with one red piece">
            <a:extLst>
              <a:ext uri="{FF2B5EF4-FFF2-40B4-BE49-F238E27FC236}">
                <a16:creationId xmlns:a16="http://schemas.microsoft.com/office/drawing/2014/main" id="{3A235428-890C-0313-B77A-EDDDFD1E274A}"/>
              </a:ext>
            </a:extLst>
          </p:cNvPr>
          <p:cNvPicPr>
            <a:picLocks noChangeAspect="1"/>
          </p:cNvPicPr>
          <p:nvPr/>
        </p:nvPicPr>
        <p:blipFill rotWithShape="1">
          <a:blip r:embed="rId2"/>
          <a:srcRect l="25823" r="24176" b="-2"/>
          <a:stretch/>
        </p:blipFill>
        <p:spPr>
          <a:xfrm>
            <a:off x="6096000" y="10"/>
            <a:ext cx="6095999" cy="6857990"/>
          </a:xfrm>
          <a:prstGeom prst="rect">
            <a:avLst/>
          </a:prstGeom>
        </p:spPr>
      </p:pic>
    </p:spTree>
    <p:extLst>
      <p:ext uri="{BB962C8B-B14F-4D97-AF65-F5344CB8AC3E}">
        <p14:creationId xmlns:p14="http://schemas.microsoft.com/office/powerpoint/2010/main" val="957493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Diagram&#10;&#10;Description automatically generated">
            <a:extLst>
              <a:ext uri="{FF2B5EF4-FFF2-40B4-BE49-F238E27FC236}">
                <a16:creationId xmlns:a16="http://schemas.microsoft.com/office/drawing/2014/main" id="{B5EEEC2E-942B-057A-EBC9-E8FBE8CC77F1}"/>
              </a:ext>
            </a:extLst>
          </p:cNvPr>
          <p:cNvPicPr>
            <a:picLocks noGrp="1" noChangeAspect="1"/>
          </p:cNvPicPr>
          <p:nvPr>
            <p:ph idx="1"/>
          </p:nvPr>
        </p:nvPicPr>
        <p:blipFill>
          <a:blip r:embed="rId2"/>
          <a:stretch>
            <a:fillRect/>
          </a:stretch>
        </p:blipFill>
        <p:spPr>
          <a:xfrm>
            <a:off x="474430" y="221223"/>
            <a:ext cx="10800688" cy="6582546"/>
          </a:xfrm>
        </p:spPr>
      </p:pic>
    </p:spTree>
    <p:extLst>
      <p:ext uri="{BB962C8B-B14F-4D97-AF65-F5344CB8AC3E}">
        <p14:creationId xmlns:p14="http://schemas.microsoft.com/office/powerpoint/2010/main" val="2238545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9A2EA4-FEC6-8338-8549-7A55275178EA}"/>
              </a:ext>
            </a:extLst>
          </p:cNvPr>
          <p:cNvSpPr>
            <a:spLocks noGrp="1"/>
          </p:cNvSpPr>
          <p:nvPr>
            <p:ph type="title"/>
          </p:nvPr>
        </p:nvSpPr>
        <p:spPr>
          <a:xfrm>
            <a:off x="952500" y="723900"/>
            <a:ext cx="4417522" cy="1181100"/>
          </a:xfrm>
        </p:spPr>
        <p:txBody>
          <a:bodyPr>
            <a:normAutofit/>
          </a:bodyPr>
          <a:lstStyle/>
          <a:p>
            <a:r>
              <a:rPr lang="en-US" dirty="0"/>
              <a:t>Proxy Pattern</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4D7238-E740-909E-E1B8-C8C95E0948E6}"/>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lnSpc>
                <a:spcPct val="110000"/>
              </a:lnSpc>
            </a:pPr>
            <a:r>
              <a:rPr lang="en-US" sz="1700" b="1" dirty="0">
                <a:ea typeface="+mn-lt"/>
                <a:cs typeface="+mn-lt"/>
              </a:rPr>
              <a:t>Proxy</a:t>
            </a:r>
            <a:r>
              <a:rPr lang="en-US" sz="1700" dirty="0">
                <a:ea typeface="+mn-lt"/>
                <a:cs typeface="+mn-lt"/>
              </a:rPr>
              <a:t> is a structural design pattern that lets you provide a substitute or placeholder for another object. </a:t>
            </a:r>
            <a:endParaRPr lang="en-US" sz="1700" dirty="0"/>
          </a:p>
          <a:p>
            <a:pPr algn="just">
              <a:lnSpc>
                <a:spcPct val="110000"/>
              </a:lnSpc>
            </a:pPr>
            <a:r>
              <a:rPr lang="en-US" sz="1700" dirty="0">
                <a:ea typeface="+mn-lt"/>
                <a:cs typeface="+mn-lt"/>
              </a:rPr>
              <a:t>A proxy controls access to the original object, allowing you to perform something either before or after the request gets through to the original object.</a:t>
            </a:r>
            <a:endParaRPr lang="en-US" sz="1700" dirty="0"/>
          </a:p>
          <a:p>
            <a:pPr algn="just">
              <a:lnSpc>
                <a:spcPct val="110000"/>
              </a:lnSpc>
            </a:pPr>
            <a:r>
              <a:rPr lang="en-US" sz="1700" dirty="0">
                <a:ea typeface="+mn-lt"/>
                <a:cs typeface="+mn-lt"/>
              </a:rPr>
              <a:t>The purpose of the Proxy pattern is to add an extra level of indirection to control or enhance the behavior of the underlying object.</a:t>
            </a:r>
            <a:endParaRPr lang="en-US" sz="1700" dirty="0"/>
          </a:p>
        </p:txBody>
      </p:sp>
      <p:pic>
        <p:nvPicPr>
          <p:cNvPr id="4" name="Picture 4" descr="A picture containing diagram&#10;&#10;Description automatically generated">
            <a:extLst>
              <a:ext uri="{FF2B5EF4-FFF2-40B4-BE49-F238E27FC236}">
                <a16:creationId xmlns:a16="http://schemas.microsoft.com/office/drawing/2014/main" id="{5A1E87A6-B0D5-2ACD-FA9D-8F59C21BBA94}"/>
              </a:ext>
            </a:extLst>
          </p:cNvPr>
          <p:cNvPicPr>
            <a:picLocks noChangeAspect="1"/>
          </p:cNvPicPr>
          <p:nvPr/>
        </p:nvPicPr>
        <p:blipFill>
          <a:blip r:embed="rId2"/>
          <a:stretch>
            <a:fillRect/>
          </a:stretch>
        </p:blipFill>
        <p:spPr>
          <a:xfrm>
            <a:off x="5474489" y="1957587"/>
            <a:ext cx="6564359" cy="4110405"/>
          </a:xfrm>
          <a:prstGeom prst="rect">
            <a:avLst/>
          </a:prstGeom>
        </p:spPr>
      </p:pic>
    </p:spTree>
    <p:extLst>
      <p:ext uri="{BB962C8B-B14F-4D97-AF65-F5344CB8AC3E}">
        <p14:creationId xmlns:p14="http://schemas.microsoft.com/office/powerpoint/2010/main" val="3757316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3A10C-1A1D-582F-92BC-22643EEBFE65}"/>
              </a:ext>
            </a:extLst>
          </p:cNvPr>
          <p:cNvSpPr>
            <a:spLocks noGrp="1"/>
          </p:cNvSpPr>
          <p:nvPr>
            <p:ph type="title"/>
          </p:nvPr>
        </p:nvSpPr>
        <p:spPr>
          <a:xfrm>
            <a:off x="387145" y="2699109"/>
            <a:ext cx="10287000" cy="1147762"/>
          </a:xfrm>
        </p:spPr>
        <p:txBody>
          <a:bodyPr/>
          <a:lstStyle/>
          <a:p>
            <a:r>
              <a:rPr lang="en-US" dirty="0"/>
              <a:t>Structure</a:t>
            </a:r>
          </a:p>
        </p:txBody>
      </p:sp>
      <p:pic>
        <p:nvPicPr>
          <p:cNvPr id="4" name="Picture 4" descr="Diagram&#10;&#10;Description automatically generated">
            <a:extLst>
              <a:ext uri="{FF2B5EF4-FFF2-40B4-BE49-F238E27FC236}">
                <a16:creationId xmlns:a16="http://schemas.microsoft.com/office/drawing/2014/main" id="{7B4CC25C-AE09-7BB9-40AB-A2A4521F58D2}"/>
              </a:ext>
            </a:extLst>
          </p:cNvPr>
          <p:cNvPicPr>
            <a:picLocks noGrp="1" noChangeAspect="1"/>
          </p:cNvPicPr>
          <p:nvPr>
            <p:ph idx="1"/>
          </p:nvPr>
        </p:nvPicPr>
        <p:blipFill>
          <a:blip r:embed="rId2"/>
          <a:stretch>
            <a:fillRect/>
          </a:stretch>
        </p:blipFill>
        <p:spPr>
          <a:xfrm>
            <a:off x="5023130" y="49158"/>
            <a:ext cx="6422772" cy="6435062"/>
          </a:xfrm>
        </p:spPr>
      </p:pic>
    </p:spTree>
    <p:extLst>
      <p:ext uri="{BB962C8B-B14F-4D97-AF65-F5344CB8AC3E}">
        <p14:creationId xmlns:p14="http://schemas.microsoft.com/office/powerpoint/2010/main" val="1255017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010242-9E49-A075-495C-8E5561692E9C}"/>
              </a:ext>
            </a:extLst>
          </p:cNvPr>
          <p:cNvSpPr>
            <a:spLocks noGrp="1"/>
          </p:cNvSpPr>
          <p:nvPr>
            <p:ph type="title"/>
          </p:nvPr>
        </p:nvSpPr>
        <p:spPr>
          <a:xfrm>
            <a:off x="952500" y="723900"/>
            <a:ext cx="4417522" cy="1181100"/>
          </a:xfrm>
        </p:spPr>
        <p:txBody>
          <a:bodyPr>
            <a:normAutofit/>
          </a:bodyPr>
          <a:lstStyle/>
          <a:p>
            <a:r>
              <a:rPr lang="en-US" dirty="0"/>
              <a:t>Example</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E0C89CE-7F5C-983A-422D-9920E2B3A103}"/>
              </a:ext>
            </a:extLst>
          </p:cNvPr>
          <p:cNvSpPr>
            <a:spLocks noGrp="1"/>
          </p:cNvSpPr>
          <p:nvPr>
            <p:ph idx="1"/>
          </p:nvPr>
        </p:nvSpPr>
        <p:spPr>
          <a:xfrm>
            <a:off x="952500" y="2285997"/>
            <a:ext cx="3810001" cy="3890965"/>
          </a:xfrm>
        </p:spPr>
        <p:txBody>
          <a:bodyPr vert="horz" lIns="91440" tIns="45720" rIns="91440" bIns="45720" rtlCol="0" anchor="t">
            <a:normAutofit fontScale="92500"/>
          </a:bodyPr>
          <a:lstStyle/>
          <a:p>
            <a:pPr algn="just">
              <a:lnSpc>
                <a:spcPct val="110000"/>
              </a:lnSpc>
            </a:pPr>
            <a:r>
              <a:rPr lang="en-US" dirty="0">
                <a:ea typeface="+mn-lt"/>
                <a:cs typeface="+mn-lt"/>
              </a:rPr>
              <a:t>A credit card is a proxy for a bank account, which is a proxy for a bundle of cash. Both implement the same interface: they can be used for making a payment. A consumer feels great because there’s no need to carry loads of cash around. A shop owner is also happy since the income from a transaction gets added electronically to the shop’s bank account without the risk of losing the deposit or getting robbed on the way to the bank.</a:t>
            </a:r>
            <a:endParaRPr lang="en-US" dirty="0"/>
          </a:p>
        </p:txBody>
      </p:sp>
      <p:pic>
        <p:nvPicPr>
          <p:cNvPr id="4" name="Picture 4" descr="Graphical user interface, diagram, application&#10;&#10;Description automatically generated">
            <a:extLst>
              <a:ext uri="{FF2B5EF4-FFF2-40B4-BE49-F238E27FC236}">
                <a16:creationId xmlns:a16="http://schemas.microsoft.com/office/drawing/2014/main" id="{60D325DB-71CA-0C64-9998-2D5EEFD48221}"/>
              </a:ext>
            </a:extLst>
          </p:cNvPr>
          <p:cNvPicPr>
            <a:picLocks noChangeAspect="1"/>
          </p:cNvPicPr>
          <p:nvPr/>
        </p:nvPicPr>
        <p:blipFill>
          <a:blip r:embed="rId2"/>
          <a:stretch>
            <a:fillRect/>
          </a:stretch>
        </p:blipFill>
        <p:spPr>
          <a:xfrm>
            <a:off x="4651037" y="2279938"/>
            <a:ext cx="7314068" cy="3244476"/>
          </a:xfrm>
          <a:prstGeom prst="rect">
            <a:avLst/>
          </a:prstGeom>
        </p:spPr>
      </p:pic>
    </p:spTree>
    <p:extLst>
      <p:ext uri="{BB962C8B-B14F-4D97-AF65-F5344CB8AC3E}">
        <p14:creationId xmlns:p14="http://schemas.microsoft.com/office/powerpoint/2010/main" val="1705166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70BC64E-B094-49DE-BD9C-DB662FCF59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69FCC9-64FE-CB13-276C-1862339930F2}"/>
              </a:ext>
            </a:extLst>
          </p:cNvPr>
          <p:cNvSpPr>
            <a:spLocks noGrp="1"/>
          </p:cNvSpPr>
          <p:nvPr>
            <p:ph type="title"/>
          </p:nvPr>
        </p:nvSpPr>
        <p:spPr>
          <a:xfrm>
            <a:off x="952500" y="723900"/>
            <a:ext cx="4417522" cy="1181100"/>
          </a:xfrm>
        </p:spPr>
        <p:txBody>
          <a:bodyPr>
            <a:normAutofit/>
          </a:bodyPr>
          <a:lstStyle/>
          <a:p>
            <a:r>
              <a:rPr lang="en-US" dirty="0"/>
              <a:t>Composite Pattern</a:t>
            </a:r>
          </a:p>
        </p:txBody>
      </p:sp>
      <p:sp>
        <p:nvSpPr>
          <p:cNvPr id="11" name="Rectangle 10">
            <a:extLst>
              <a:ext uri="{FF2B5EF4-FFF2-40B4-BE49-F238E27FC236}">
                <a16:creationId xmlns:a16="http://schemas.microsoft.com/office/drawing/2014/main" id="{A718E0F5-1EF3-64D6-0802-B7983AC6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37234"/>
            <a:ext cx="12192000" cy="312031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8930E2-20AA-FDFD-A7CF-2BE7AD0B8DFB}"/>
              </a:ext>
            </a:extLst>
          </p:cNvPr>
          <p:cNvSpPr>
            <a:spLocks noGrp="1"/>
          </p:cNvSpPr>
          <p:nvPr>
            <p:ph idx="1"/>
          </p:nvPr>
        </p:nvSpPr>
        <p:spPr>
          <a:xfrm>
            <a:off x="952500" y="2285997"/>
            <a:ext cx="4191000" cy="3890965"/>
          </a:xfrm>
        </p:spPr>
        <p:txBody>
          <a:bodyPr vert="horz" lIns="91440" tIns="45720" rIns="91440" bIns="45720" rtlCol="0" anchor="t">
            <a:normAutofit/>
          </a:bodyPr>
          <a:lstStyle/>
          <a:p>
            <a:pPr algn="just"/>
            <a:r>
              <a:rPr lang="en-US" b="1" dirty="0">
                <a:ea typeface="+mn-lt"/>
                <a:cs typeface="+mn-lt"/>
              </a:rPr>
              <a:t>Composite</a:t>
            </a:r>
            <a:r>
              <a:rPr lang="en-US" dirty="0">
                <a:ea typeface="+mn-lt"/>
                <a:cs typeface="+mn-lt"/>
              </a:rPr>
              <a:t> is a structural design pattern that lets you compose objects into tree structures and then work with these structures as if they were individual objects.</a:t>
            </a:r>
            <a:endParaRPr lang="en-US" dirty="0"/>
          </a:p>
          <a:p>
            <a:pPr algn="just"/>
            <a:r>
              <a:rPr lang="en-US" dirty="0">
                <a:ea typeface="+mn-lt"/>
                <a:cs typeface="+mn-lt"/>
              </a:rPr>
              <a:t>The purpose of the Composite pattern is to provide a unified way of accessing and manipulating individual objects and groups of objects, enabling clients to work with them in a consistent manner.</a:t>
            </a:r>
            <a:endParaRPr lang="en-US" dirty="0"/>
          </a:p>
        </p:txBody>
      </p:sp>
      <p:pic>
        <p:nvPicPr>
          <p:cNvPr id="4" name="Picture 4" descr="Shape, arrow&#10;&#10;Description automatically generated">
            <a:extLst>
              <a:ext uri="{FF2B5EF4-FFF2-40B4-BE49-F238E27FC236}">
                <a16:creationId xmlns:a16="http://schemas.microsoft.com/office/drawing/2014/main" id="{01A8795C-7395-F990-FD24-6F05FC44DBDE}"/>
              </a:ext>
            </a:extLst>
          </p:cNvPr>
          <p:cNvPicPr>
            <a:picLocks noChangeAspect="1"/>
          </p:cNvPicPr>
          <p:nvPr/>
        </p:nvPicPr>
        <p:blipFill>
          <a:blip r:embed="rId2"/>
          <a:stretch>
            <a:fillRect/>
          </a:stretch>
        </p:blipFill>
        <p:spPr>
          <a:xfrm>
            <a:off x="5363876" y="1846974"/>
            <a:ext cx="6330843" cy="3962921"/>
          </a:xfrm>
          <a:prstGeom prst="rect">
            <a:avLst/>
          </a:prstGeom>
        </p:spPr>
      </p:pic>
    </p:spTree>
    <p:extLst>
      <p:ext uri="{BB962C8B-B14F-4D97-AF65-F5344CB8AC3E}">
        <p14:creationId xmlns:p14="http://schemas.microsoft.com/office/powerpoint/2010/main" val="1586109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3FFE9-E02B-B5C9-F6F5-218619BB09D4}"/>
              </a:ext>
            </a:extLst>
          </p:cNvPr>
          <p:cNvSpPr>
            <a:spLocks noGrp="1"/>
          </p:cNvSpPr>
          <p:nvPr>
            <p:ph type="title"/>
          </p:nvPr>
        </p:nvSpPr>
        <p:spPr>
          <a:xfrm>
            <a:off x="571500" y="2551625"/>
            <a:ext cx="10287000" cy="1147762"/>
          </a:xfrm>
        </p:spPr>
        <p:txBody>
          <a:bodyPr/>
          <a:lstStyle/>
          <a:p>
            <a:r>
              <a:rPr lang="en-US" dirty="0"/>
              <a:t>Structure</a:t>
            </a:r>
          </a:p>
        </p:txBody>
      </p:sp>
      <p:pic>
        <p:nvPicPr>
          <p:cNvPr id="4" name="Picture 4" descr="Diagram&#10;&#10;Description automatically generated">
            <a:extLst>
              <a:ext uri="{FF2B5EF4-FFF2-40B4-BE49-F238E27FC236}">
                <a16:creationId xmlns:a16="http://schemas.microsoft.com/office/drawing/2014/main" id="{65CD63CC-A5BB-EF2B-83C9-B033CB596AA3}"/>
              </a:ext>
            </a:extLst>
          </p:cNvPr>
          <p:cNvPicPr>
            <a:picLocks noGrp="1" noChangeAspect="1"/>
          </p:cNvPicPr>
          <p:nvPr>
            <p:ph idx="1"/>
          </p:nvPr>
        </p:nvPicPr>
        <p:blipFill>
          <a:blip r:embed="rId2"/>
          <a:stretch>
            <a:fillRect/>
          </a:stretch>
        </p:blipFill>
        <p:spPr>
          <a:xfrm>
            <a:off x="4577985" y="61448"/>
            <a:ext cx="6206933" cy="6889802"/>
          </a:xfrm>
        </p:spPr>
      </p:pic>
    </p:spTree>
    <p:extLst>
      <p:ext uri="{BB962C8B-B14F-4D97-AF65-F5344CB8AC3E}">
        <p14:creationId xmlns:p14="http://schemas.microsoft.com/office/powerpoint/2010/main" val="2057296857"/>
      </p:ext>
    </p:extLst>
  </p:cSld>
  <p:clrMapOvr>
    <a:masterClrMapping/>
  </p:clrMapOvr>
</p:sld>
</file>

<file path=ppt/theme/theme1.xml><?xml version="1.0" encoding="utf-8"?>
<a:theme xmlns:a="http://schemas.openxmlformats.org/drawingml/2006/main" name="AfterglowVTI">
  <a:themeElements>
    <a:clrScheme name="AnalogousFromLightSeedLeftStep">
      <a:dk1>
        <a:srgbClr val="000000"/>
      </a:dk1>
      <a:lt1>
        <a:srgbClr val="FFFFFF"/>
      </a:lt1>
      <a:dk2>
        <a:srgbClr val="243841"/>
      </a:dk2>
      <a:lt2>
        <a:srgbClr val="E8E6E2"/>
      </a:lt2>
      <a:accent1>
        <a:srgbClr val="96A4C6"/>
      </a:accent1>
      <a:accent2>
        <a:srgbClr val="7FA8BA"/>
      </a:accent2>
      <a:accent3>
        <a:srgbClr val="82ACA7"/>
      </a:accent3>
      <a:accent4>
        <a:srgbClr val="77AE91"/>
      </a:accent4>
      <a:accent5>
        <a:srgbClr val="81AC83"/>
      </a:accent5>
      <a:accent6>
        <a:srgbClr val="8BAE77"/>
      </a:accent6>
      <a:hlink>
        <a:srgbClr val="918158"/>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AfterglowVTI</vt:lpstr>
      <vt:lpstr>Structural Design Patterns</vt:lpstr>
      <vt:lpstr>PowerPoint Presentation</vt:lpstr>
      <vt:lpstr>Structural Design Pattern</vt:lpstr>
      <vt:lpstr>PowerPoint Presentation</vt:lpstr>
      <vt:lpstr>Proxy Pattern</vt:lpstr>
      <vt:lpstr>Structure</vt:lpstr>
      <vt:lpstr>Example</vt:lpstr>
      <vt:lpstr>Composite Pattern</vt:lpstr>
      <vt:lpstr>Structure</vt:lpstr>
      <vt:lpstr>Example</vt:lpstr>
      <vt:lpstr>Adapter Pattern</vt:lpstr>
      <vt:lpstr>Structure</vt:lpstr>
      <vt:lpstr>ExAMplE  Problem        Solution </vt:lpstr>
      <vt:lpstr>Decorator Pattern</vt:lpstr>
      <vt:lpstr>Structure</vt:lpstr>
      <vt:lpstr>Example</vt:lpstr>
      <vt:lpstr>Façade Pattern</vt:lpstr>
      <vt:lpstr>Structure</vt:lpstr>
      <vt:lpstr>Example</vt:lpstr>
      <vt:lpstr>Coclusion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264</cp:revision>
  <dcterms:created xsi:type="dcterms:W3CDTF">2023-06-20T18:38:05Z</dcterms:created>
  <dcterms:modified xsi:type="dcterms:W3CDTF">2023-06-20T20:48:28Z</dcterms:modified>
</cp:coreProperties>
</file>

<file path=docProps/thumbnail.jpeg>
</file>